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notesMasterIdLst>
    <p:notesMasterId r:id="rId4"/>
  </p:notesMasterIdLst>
  <p:handoutMasterIdLst>
    <p:handoutMasterId r:id="rId5"/>
  </p:handoutMasterIdLst>
  <p:sldIdLst>
    <p:sldId id="299" r:id="rId2"/>
    <p:sldId id="293" r:id="rId3"/>
  </p:sldIdLst>
  <p:sldSz cx="6858000" cy="9906000" type="A4"/>
  <p:notesSz cx="6792913" cy="9925050"/>
  <p:embeddedFontLs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tarina Silva" initials="CS" lastIdx="1" clrIdx="0">
    <p:extLst>
      <p:ext uri="{19B8F6BF-5375-455C-9EA6-DF929625EA0E}">
        <p15:presenceInfo xmlns:p15="http://schemas.microsoft.com/office/powerpoint/2012/main" userId="c7b0580ac7af4314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2F4EC"/>
    <a:srgbClr val="F1F8EC"/>
    <a:srgbClr val="547E00"/>
    <a:srgbClr val="FBFD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0" autoAdjust="0"/>
    <p:restoredTop sz="94660"/>
  </p:normalViewPr>
  <p:slideViewPr>
    <p:cSldViewPr snapToGrid="0">
      <p:cViewPr>
        <p:scale>
          <a:sx n="100" d="100"/>
          <a:sy n="100" d="100"/>
        </p:scale>
        <p:origin x="1877" y="-1934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handoutMaster" Target="handoutMasters/handoutMaster1.xml"/><Relationship Id="rId15" Type="http://schemas.openxmlformats.org/officeDocument/2006/relationships/theme" Target="theme/theme1.xml"/><Relationship Id="rId10" Type="http://schemas.openxmlformats.org/officeDocument/2006/relationships/font" Target="fonts/font5.fntdata"/><Relationship Id="rId4" Type="http://schemas.openxmlformats.org/officeDocument/2006/relationships/notesMaster" Target="notesMasters/notesMaster1.xml"/><Relationship Id="rId9" Type="http://schemas.openxmlformats.org/officeDocument/2006/relationships/font" Target="fonts/font4.fntdata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48053" y="0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r">
              <a:defRPr sz="1200"/>
            </a:lvl1pPr>
          </a:lstStyle>
          <a:p>
            <a:fld id="{5FFDA3CC-77B9-4B42-A47E-FBCC7FD18DEE}" type="datetimeFigureOut">
              <a:rPr lang="pt-PT" smtClean="0"/>
              <a:t>13/03/2026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9427797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48053" y="9427797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r">
              <a:defRPr sz="1200"/>
            </a:lvl1pPr>
          </a:lstStyle>
          <a:p>
            <a:fld id="{66F3212B-FB02-47BC-87CC-058195128DC9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7449462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48053" y="0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/>
          <a:lstStyle>
            <a:lvl1pPr algn="r">
              <a:defRPr sz="1200"/>
            </a:lvl1pPr>
          </a:lstStyle>
          <a:p>
            <a:fld id="{8CAAAE32-D5CB-40FA-8D6B-D15EB81782EC}" type="datetimeFigureOut">
              <a:rPr lang="pt-PT" smtClean="0"/>
              <a:t>13/03/2026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2238375" y="1241425"/>
            <a:ext cx="23177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166" tIns="44083" rIns="88166" bIns="44083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0050" y="4777018"/>
            <a:ext cx="5434330" cy="3907209"/>
          </a:xfrm>
          <a:prstGeom prst="rect">
            <a:avLst/>
          </a:prstGeom>
        </p:spPr>
        <p:txBody>
          <a:bodyPr vert="horz" lIns="88166" tIns="44083" rIns="88166" bIns="44083" rtlCol="0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7797"/>
            <a:ext cx="2943343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48053" y="9427797"/>
            <a:ext cx="2943342" cy="497254"/>
          </a:xfrm>
          <a:prstGeom prst="rect">
            <a:avLst/>
          </a:prstGeom>
        </p:spPr>
        <p:txBody>
          <a:bodyPr vert="horz" lIns="88166" tIns="44083" rIns="88166" bIns="44083" rtlCol="0" anchor="b"/>
          <a:lstStyle>
            <a:lvl1pPr algn="r">
              <a:defRPr sz="1200"/>
            </a:lvl1pPr>
          </a:lstStyle>
          <a:p>
            <a:fld id="{F52C19EB-3CD6-43B8-B465-2C5413E3887D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53625240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PT"/>
              <a:t>Clique para editar o estilo do subtítulo do Modelo Global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4C8A8-6190-46DD-AD3C-5F3EF5730347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4368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E476BF-9A01-4C9E-9885-1B5B6A6ACDBE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3169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CD2254-3358-48A1-8687-D0B026CEF5C6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1021748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E2953-179A-48C2-A2AB-43FE6890F552}" type="datetime1">
              <a:rPr lang="pt-PT" smtClean="0"/>
              <a:t>13/03/2026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983313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8E3E94-49B0-47EC-ABAE-4ED946AB76E7}" type="datetime1">
              <a:rPr lang="pt-PT" smtClean="0"/>
              <a:t>13/03/2026</a:t>
            </a:fld>
            <a:endParaRPr lang="pt-P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01243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18252E-2282-4E21-A40B-50145414A421}" type="datetime1">
              <a:rPr lang="pt-PT" smtClean="0"/>
              <a:t>13/03/2026</a:t>
            </a:fld>
            <a:endParaRPr lang="pt-P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227140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3672B2-8A08-4B3C-9282-F6B3F72861E0}" type="datetime1">
              <a:rPr lang="pt-PT" smtClean="0"/>
              <a:t>13/03/2026</a:t>
            </a:fld>
            <a:endParaRPr lang="pt-P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99597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465E4-BC86-4988-BBA8-1216DD35E62E}" type="datetime1">
              <a:rPr lang="pt-PT" smtClean="0"/>
              <a:t>13/03/2026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78169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PT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PT"/>
              <a:t>Editar os estilos de texto do Modelo Global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522DE-50DE-4A9C-9A93-898F0DE30EE5}" type="datetime1">
              <a:rPr lang="pt-PT" smtClean="0"/>
              <a:t>13/03/2026</a:t>
            </a:fld>
            <a:endParaRPr lang="pt-P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6530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1847CD-8695-41AA-9E87-D47025703B8E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355907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865B5-251C-4FD7-B023-7599F4607C48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400318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Editar os estilos de texto do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A211B-011B-4D40-A2EF-D473ABE000B8}" type="datetime1">
              <a:rPr lang="pt-PT" smtClean="0"/>
              <a:t>13/03/2026</a:t>
            </a:fld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t-PT"/>
              <a:t>Mod.000.55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31030C-3C42-4435-B8CD-5F07F339450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624023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em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7" Type="http://schemas.openxmlformats.org/officeDocument/2006/relationships/image" Target="../media/image10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9D84A315-C1E4-6940-BAB3-6D879AE1B91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80"/>
          <a:stretch/>
        </p:blipFill>
        <p:spPr>
          <a:xfrm rot="10800000">
            <a:off x="-377371" y="2449876"/>
            <a:ext cx="7402285" cy="76503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15DAC5B-53BE-7A40-94F4-CB1DAAECE3E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54428" y="667981"/>
            <a:ext cx="7079341" cy="22477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0977B4-DECA-184E-9611-A990764049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0800000">
            <a:off x="-694615" y="-21018"/>
            <a:ext cx="3086100" cy="217170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F52ECC6-0BC8-EC44-AC96-59C828F911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80"/>
          <a:stretch/>
        </p:blipFill>
        <p:spPr>
          <a:xfrm rot="10800000">
            <a:off x="144438" y="9140962"/>
            <a:ext cx="6569124" cy="765038"/>
          </a:xfrm>
          <a:prstGeom prst="rect">
            <a:avLst/>
          </a:prstGeom>
        </p:spPr>
      </p:pic>
      <p:sp>
        <p:nvSpPr>
          <p:cNvPr id="7" name="Marcador de Posição do Rodapé 1">
            <a:extLst>
              <a:ext uri="{FF2B5EF4-FFF2-40B4-BE49-F238E27FC236}">
                <a16:creationId xmlns:a16="http://schemas.microsoft.com/office/drawing/2014/main" id="{7772E9B0-D24D-4828-9959-0CBC180B3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 rot="16200000">
            <a:off x="-219009" y="9317225"/>
            <a:ext cx="726891" cy="267447"/>
          </a:xfrm>
        </p:spPr>
        <p:txBody>
          <a:bodyPr/>
          <a:lstStyle/>
          <a:p>
            <a:pPr algn="l"/>
            <a:r>
              <a:rPr lang="pt-PT" sz="800" dirty="0">
                <a:latin typeface="Arial" panose="020B0604020202020204" pitchFamily="34" charset="0"/>
                <a:cs typeface="Arial" panose="020B0604020202020204" pitchFamily="34" charset="0"/>
              </a:rPr>
              <a:t>Mod.055.01</a:t>
            </a:r>
          </a:p>
          <a:p>
            <a:endParaRPr lang="pt-PT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372F9D3-0A6E-534B-80EE-30D01101CF18}"/>
              </a:ext>
            </a:extLst>
          </p:cNvPr>
          <p:cNvSpPr txBox="1"/>
          <p:nvPr/>
        </p:nvSpPr>
        <p:spPr>
          <a:xfrm>
            <a:off x="8543925" y="14287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PT" dirty="0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B8E966F-DADC-7B4C-8A69-D2C083879D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56276" y="9395473"/>
            <a:ext cx="1133463" cy="323847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8665250-B1E9-BE47-8876-BE50A6FF624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00747" y="9328006"/>
            <a:ext cx="701668" cy="45878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731F21DD-BF43-8244-96F6-BF69FC80128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73476" y="9290389"/>
            <a:ext cx="505756" cy="505756"/>
          </a:xfrm>
          <a:prstGeom prst="rect">
            <a:avLst/>
          </a:prstGeom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9789228B-BF0E-BA41-B375-C09F7906901A}"/>
              </a:ext>
            </a:extLst>
          </p:cNvPr>
          <p:cNvSpPr/>
          <p:nvPr/>
        </p:nvSpPr>
        <p:spPr>
          <a:xfrm>
            <a:off x="2929162" y="8809516"/>
            <a:ext cx="127310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" dirty="0" err="1">
                <a:latin typeface="BentonModDisp SB" panose="02000606080000020004" pitchFamily="2" charset="77"/>
                <a:cs typeface="Arial" panose="020B0604020202020204" pitchFamily="34" charset="0"/>
              </a:rPr>
              <a:t>www.quintadaraza.pt</a:t>
            </a:r>
            <a:endParaRPr lang="en-PT" sz="1000" dirty="0"/>
          </a:p>
        </p:txBody>
      </p:sp>
      <p:sp>
        <p:nvSpPr>
          <p:cNvPr id="19" name="Rectangle 6">
            <a:extLst>
              <a:ext uri="{FF2B5EF4-FFF2-40B4-BE49-F238E27FC236}">
                <a16:creationId xmlns:a16="http://schemas.microsoft.com/office/drawing/2014/main" id="{E0795B5F-F025-C641-9E87-AB6A9840251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90369" y="3804082"/>
            <a:ext cx="3316957" cy="47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>
            <a:defPPr>
              <a:defRPr lang="pt-PT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Vinho: Espumante Rosé Natural | IG Minho 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Castas: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Padeiro, Vinhão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Colheita: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2025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Álcool: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12% vol.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Acidez Total: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5,5 g (ácido tartárico/l)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Açúcar Residual: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Seco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pH: </a:t>
            </a: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3,23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pt-PT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PROCESSO DE VINIFICAÇÃO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Com este RAZA PET NAT, voltamos a uma forma ancestral de produzir os nossos vinhos. Mínima intervenção humana. A fermentação com as leveduras indígenas termina na garrafa, criando uma bolha fina e persistente e um sedimento natural. O vinho não é filtrado.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pt-PT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NOTAS DE PROVA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Um vinho muito frutado, bolha fina e persistente. Refrescante e repleto de sabores a frutos vermelhos e fermento selvagem.  O seu sedimento natural torna o vinho turvo enquanto aumenta a complexidade dos sabores. Adequado para veganos.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pt-PT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HARMONIZAÇÕES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Aperitivo, peixes gordos, comida picante e ocasiões festivas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endParaRPr lang="pt-PT" altLang="pt-PT" sz="1000" b="1" dirty="0">
              <a:latin typeface="BentonModDisp SB" panose="02000606080000020004" pitchFamily="2" charset="77"/>
              <a:cs typeface="Arial" panose="020B0604020202020204" pitchFamily="34" charset="0"/>
            </a:endParaRP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b="1" dirty="0">
                <a:latin typeface="BentonModDisp SB" panose="02000606080000020004" pitchFamily="2" charset="77"/>
                <a:cs typeface="Arial" panose="020B0604020202020204" pitchFamily="34" charset="0"/>
              </a:rPr>
              <a:t>RECOMENDAÇÕES</a:t>
            </a:r>
          </a:p>
          <a:p>
            <a:pPr eaLnBrk="1" hangingPunct="1">
              <a:lnSpc>
                <a:spcPts val="1180"/>
              </a:lnSpc>
              <a:spcAft>
                <a:spcPts val="0"/>
              </a:spcAft>
              <a:defRPr/>
            </a:pPr>
            <a:r>
              <a:rPr lang="pt-PT" altLang="pt-PT" sz="1000" dirty="0">
                <a:latin typeface="BentonModDisp SB" panose="02000606080000020004" pitchFamily="2" charset="77"/>
                <a:cs typeface="Arial" panose="020B0604020202020204" pitchFamily="34" charset="0"/>
              </a:rPr>
              <a:t>Deve ser servido a uma temperatura entre os 6º - 8ºC.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12936B62-C7AC-344F-9D8C-DD659DA69D3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96869" y="442478"/>
            <a:ext cx="5372100" cy="2743200"/>
          </a:xfrm>
          <a:prstGeom prst="rect">
            <a:avLst/>
          </a:prstGeom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30B6361-5680-4CEE-9B10-7A663CBE789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890261" y="1972493"/>
            <a:ext cx="8280000" cy="82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687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985AEA23-91A0-7649-BCE3-772CDBA09F7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380"/>
          <a:stretch/>
        </p:blipFill>
        <p:spPr>
          <a:xfrm rot="10800000">
            <a:off x="207012" y="8998953"/>
            <a:ext cx="6443977" cy="907047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BF60753D-6466-0343-B6B3-5DB933D43972}"/>
              </a:ext>
            </a:extLst>
          </p:cNvPr>
          <p:cNvGrpSpPr/>
          <p:nvPr/>
        </p:nvGrpSpPr>
        <p:grpSpPr>
          <a:xfrm>
            <a:off x="1739761" y="9180286"/>
            <a:ext cx="3378485" cy="505756"/>
            <a:chOff x="1677121" y="1510955"/>
            <a:chExt cx="3378485" cy="505756"/>
          </a:xfrm>
        </p:grpSpPr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205C5C6-0BF0-BF4A-B419-530B048DB3A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932650" y="1616039"/>
              <a:ext cx="1133463" cy="323847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4F5D6DC1-980C-A74D-AA8E-7984F188C9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77121" y="1548572"/>
              <a:ext cx="701668" cy="458783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102ED2AC-78A4-3D44-AA40-0554734891F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549850" y="1510955"/>
              <a:ext cx="505756" cy="505756"/>
            </a:xfrm>
            <a:prstGeom prst="rect">
              <a:avLst/>
            </a:prstGeom>
          </p:spPr>
        </p:pic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0EF0FE87-4700-6443-AC11-01A49170623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332" b="23367"/>
          <a:stretch/>
        </p:blipFill>
        <p:spPr>
          <a:xfrm>
            <a:off x="207011" y="186680"/>
            <a:ext cx="6443978" cy="1569549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B2558C8B-AC35-49AA-A188-77379656CAB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188976" y="4315363"/>
            <a:ext cx="6480048" cy="212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05301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6708</TotalTime>
  <Words>167</Words>
  <Application>Microsoft Office PowerPoint</Application>
  <PresentationFormat>Papel A4 (210x297 mm)</PresentationFormat>
  <Paragraphs>21</Paragraphs>
  <Slides>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</vt:i4>
      </vt:variant>
    </vt:vector>
  </HeadingPairs>
  <TitlesOfParts>
    <vt:vector size="7" baseType="lpstr">
      <vt:lpstr>Calibri</vt:lpstr>
      <vt:lpstr>BentonModDisp SB</vt:lpstr>
      <vt:lpstr>Arial</vt:lpstr>
      <vt:lpstr>Calibri Light</vt:lpstr>
      <vt:lpstr>Tema do Office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Catarina Silva</dc:creator>
  <cp:lastModifiedBy>Enoturismo</cp:lastModifiedBy>
  <cp:revision>254</cp:revision>
  <cp:lastPrinted>2024-01-12T12:05:44Z</cp:lastPrinted>
  <dcterms:created xsi:type="dcterms:W3CDTF">2019-09-16T14:56:56Z</dcterms:created>
  <dcterms:modified xsi:type="dcterms:W3CDTF">2026-03-13T17:59:51Z</dcterms:modified>
</cp:coreProperties>
</file>