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99" r:id="rId2"/>
    <p:sldId id="293" r:id="rId3"/>
  </p:sldIdLst>
  <p:sldSz cx="6858000" cy="9906000" type="A4"/>
  <p:notesSz cx="6792913" cy="992505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arina Silva" initials="CS" lastIdx="1" clrIdx="0">
    <p:extLst>
      <p:ext uri="{19B8F6BF-5375-455C-9EA6-DF929625EA0E}">
        <p15:presenceInfo xmlns:p15="http://schemas.microsoft.com/office/powerpoint/2012/main" userId="c7b0580ac7af431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4EC"/>
    <a:srgbClr val="F1F8EC"/>
    <a:srgbClr val="547E00"/>
    <a:srgbClr val="FBF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5" autoAdjust="0"/>
    <p:restoredTop sz="94660"/>
  </p:normalViewPr>
  <p:slideViewPr>
    <p:cSldViewPr snapToGrid="0">
      <p:cViewPr>
        <p:scale>
          <a:sx n="100" d="100"/>
          <a:sy n="100" d="100"/>
        </p:scale>
        <p:origin x="1786" y="-1925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handoutMaster" Target="handoutMasters/handoutMaster1.xml"/><Relationship Id="rId15" Type="http://schemas.openxmlformats.org/officeDocument/2006/relationships/theme" Target="theme/theme1.xml"/><Relationship Id="rId10" Type="http://schemas.openxmlformats.org/officeDocument/2006/relationships/font" Target="fonts/font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48053" y="0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r">
              <a:defRPr sz="1200"/>
            </a:lvl1pPr>
          </a:lstStyle>
          <a:p>
            <a:fld id="{5FFDA3CC-77B9-4B42-A47E-FBCC7FD18DEE}" type="datetimeFigureOut">
              <a:rPr lang="pt-PT" smtClean="0"/>
              <a:t>13/03/2026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427797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48053" y="9427797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r">
              <a:defRPr sz="1200"/>
            </a:lvl1pPr>
          </a:lstStyle>
          <a:p>
            <a:fld id="{66F3212B-FB02-47BC-87CC-058195128D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44946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48053" y="0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r">
              <a:defRPr sz="1200"/>
            </a:lvl1pPr>
          </a:lstStyle>
          <a:p>
            <a:fld id="{8CAAAE32-D5CB-40FA-8D6B-D15EB81782EC}" type="datetimeFigureOut">
              <a:rPr lang="pt-PT" smtClean="0"/>
              <a:t>13/03/2026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66" tIns="44083" rIns="88166" bIns="44083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0050" y="4777018"/>
            <a:ext cx="5434330" cy="3907209"/>
          </a:xfrm>
          <a:prstGeom prst="rect">
            <a:avLst/>
          </a:prstGeom>
        </p:spPr>
        <p:txBody>
          <a:bodyPr vert="horz" lIns="88166" tIns="44083" rIns="88166" bIns="44083" rtlCol="0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7797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48053" y="9427797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r">
              <a:defRPr sz="1200"/>
            </a:lvl1pPr>
          </a:lstStyle>
          <a:p>
            <a:fld id="{F52C19EB-3CD6-43B8-B465-2C5413E3887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62524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PT"/>
              <a:t>Clique para editar o estilo do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4C8A8-6190-46DD-AD3C-5F3EF5730347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4368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476BF-9A01-4C9E-9885-1B5B6A6ACDBE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169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2254-3358-48A1-8687-D0B026CEF5C6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2174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953-179A-48C2-A2AB-43FE6890F552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8331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E3E94-49B0-47EC-ABAE-4ED946AB76E7}" type="datetime1">
              <a:rPr lang="pt-PT" smtClean="0"/>
              <a:t>13/03/2026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1243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8252E-2282-4E21-A40B-50145414A421}" type="datetime1">
              <a:rPr lang="pt-PT" smtClean="0"/>
              <a:t>13/03/2026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714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672B2-8A08-4B3C-9282-F6B3F72861E0}" type="datetime1">
              <a:rPr lang="pt-PT" smtClean="0"/>
              <a:t>13/03/2026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959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465E4-BC86-4988-BBA8-1216DD35E62E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8169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522DE-50DE-4A9C-9A93-898F0DE30EE5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6530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847CD-8695-41AA-9E87-D47025703B8E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5907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865B5-251C-4FD7-B023-7599F4607C48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031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A211B-011B-4D40-A2EF-D473ABE000B8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240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D84A315-C1E4-6940-BAB3-6D879AE1B9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-377371" y="2449876"/>
            <a:ext cx="7402285" cy="7650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5DAC5B-53BE-7A40-94F4-CB1DAAECE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4428" y="667981"/>
            <a:ext cx="7079341" cy="22477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0977B4-DECA-184E-9611-A990764049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-694615" y="-21018"/>
            <a:ext cx="3086100" cy="21717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F52ECC6-0BC8-EC44-AC96-59C828F911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144438" y="9140962"/>
            <a:ext cx="6569124" cy="765038"/>
          </a:xfrm>
          <a:prstGeom prst="rect">
            <a:avLst/>
          </a:prstGeom>
        </p:spPr>
      </p:pic>
      <p:sp>
        <p:nvSpPr>
          <p:cNvPr id="7" name="Marcador de Posição do Rodapé 1">
            <a:extLst>
              <a:ext uri="{FF2B5EF4-FFF2-40B4-BE49-F238E27FC236}">
                <a16:creationId xmlns:a16="http://schemas.microsoft.com/office/drawing/2014/main" id="{7772E9B0-D24D-4828-9959-0CBC180B3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19009" y="9317225"/>
            <a:ext cx="726891" cy="267447"/>
          </a:xfrm>
        </p:spPr>
        <p:txBody>
          <a:bodyPr/>
          <a:lstStyle/>
          <a:p>
            <a:pPr algn="l"/>
            <a:r>
              <a:rPr lang="pt-PT" sz="800" dirty="0">
                <a:latin typeface="Arial" panose="020B0604020202020204" pitchFamily="34" charset="0"/>
                <a:cs typeface="Arial" panose="020B0604020202020204" pitchFamily="34" charset="0"/>
              </a:rPr>
              <a:t>Mod.055.01</a:t>
            </a:r>
          </a:p>
          <a:p>
            <a:endParaRPr lang="pt-PT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372F9D3-0A6E-534B-80EE-30D01101CF18}"/>
              </a:ext>
            </a:extLst>
          </p:cNvPr>
          <p:cNvSpPr txBox="1"/>
          <p:nvPr/>
        </p:nvSpPr>
        <p:spPr>
          <a:xfrm>
            <a:off x="8543925" y="14287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PT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B8E966F-DADC-7B4C-8A69-D2C083879D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6276" y="9395473"/>
            <a:ext cx="1133463" cy="32384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8665250-B1E9-BE47-8876-BE50A6FF62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747" y="9328006"/>
            <a:ext cx="701668" cy="45878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31F21DD-BF43-8244-96F6-BF69FC8012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3476" y="9290389"/>
            <a:ext cx="505756" cy="505756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789228B-BF0E-BA41-B375-C09F7906901A}"/>
              </a:ext>
            </a:extLst>
          </p:cNvPr>
          <p:cNvSpPr/>
          <p:nvPr/>
        </p:nvSpPr>
        <p:spPr>
          <a:xfrm>
            <a:off x="2929162" y="8809516"/>
            <a:ext cx="12731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www.quintadaraza.pt</a:t>
            </a:r>
            <a:endParaRPr lang="en-PT" sz="1000" dirty="0"/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E0795B5F-F025-C641-9E87-AB6A98402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7975" y="3859517"/>
            <a:ext cx="3316957" cy="4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pt-PT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Product: Natural Sparkling Rose Wine | IG Minho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Grape Variety: </a:t>
            </a:r>
            <a:r>
              <a:rPr lang="en-US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Padeiro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, </a:t>
            </a:r>
            <a:r>
              <a:rPr lang="en-US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Vinhão</a:t>
            </a:r>
            <a:endParaRPr lang="en-US" altLang="pt-PT" sz="1000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Vintage: 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2025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Alcohol: 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12 % vol</a:t>
            </a: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Total Acidity: 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5,5 g (tartaric acid/l)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Residual Sugar: 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Dry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pH: 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3,23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en-US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WINEMAKING PROCESS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With this RAZA PET NAT, we're returning to an ancient way of producing our wines This RAZA PET NAT reflects a minimal intervention approach, letting nature dictate the fermentation with wild yeasts. Spontaneous fermentation ends in the bottle with no </a:t>
            </a:r>
            <a:r>
              <a:rPr lang="en-US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sulphites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 added, creating a fine, persistent bubble and a natural sediment. The wine is not filtered.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en-US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TASTING NOTES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A very fruity wine with fine, persistent bubbles. Refreshing and full of red fruit and wild yeast </a:t>
            </a:r>
            <a:r>
              <a:rPr lang="en-US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flavours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.  Its natural sediment makes the wine cloudy while increasing the complexity of the </a:t>
            </a:r>
            <a:r>
              <a:rPr lang="en-US" altLang="pt-PT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flavours</a:t>
            </a: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. Suitable for vegans. 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en-US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FOOD PAIRINGS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 Appetizer, fatty fish, spicy food and festive occasions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en-US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RECOMMENDATIONS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en-US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Service temperature between 6º - 8ºC.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2936B62-C7AC-344F-9D8C-DD659DA69D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96869" y="442478"/>
            <a:ext cx="5372100" cy="27432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30B6361-5680-4CEE-9B10-7A663CBE78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40855" y="2034302"/>
            <a:ext cx="8280000" cy="82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87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85AEA23-91A0-7649-BCE3-772CDBA09F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207012" y="8998953"/>
            <a:ext cx="6443977" cy="90704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F60753D-6466-0343-B6B3-5DB933D43972}"/>
              </a:ext>
            </a:extLst>
          </p:cNvPr>
          <p:cNvGrpSpPr/>
          <p:nvPr/>
        </p:nvGrpSpPr>
        <p:grpSpPr>
          <a:xfrm>
            <a:off x="1739761" y="9180286"/>
            <a:ext cx="3378485" cy="505756"/>
            <a:chOff x="1677121" y="1510955"/>
            <a:chExt cx="3378485" cy="505756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205C5C6-0BF0-BF4A-B419-530B048DB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32650" y="1616039"/>
              <a:ext cx="1133463" cy="32384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F5D6DC1-980C-A74D-AA8E-7984F188C9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7121" y="1548572"/>
              <a:ext cx="701668" cy="45878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02ED2AC-78A4-3D44-AA40-055473489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9850" y="1510955"/>
              <a:ext cx="505756" cy="505756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EF0FE87-4700-6443-AC11-01A4917062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2" b="23367"/>
          <a:stretch/>
        </p:blipFill>
        <p:spPr>
          <a:xfrm>
            <a:off x="207011" y="186680"/>
            <a:ext cx="6443978" cy="156954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558C8B-AC35-49AA-A188-77379656CA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8976" y="4315363"/>
            <a:ext cx="6480048" cy="212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530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6713</TotalTime>
  <Words>178</Words>
  <Application>Microsoft Office PowerPoint</Application>
  <PresentationFormat>Papel A4 (210x297 mm)</PresentationFormat>
  <Paragraphs>21</Paragraphs>
  <Slides>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</vt:i4>
      </vt:variant>
    </vt:vector>
  </HeadingPairs>
  <TitlesOfParts>
    <vt:vector size="7" baseType="lpstr">
      <vt:lpstr>Calibri</vt:lpstr>
      <vt:lpstr>BentonModDisp SB</vt:lpstr>
      <vt:lpstr>Arial</vt:lpstr>
      <vt:lpstr>Calibri Light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Catarina Silva</dc:creator>
  <cp:lastModifiedBy>Enoturismo</cp:lastModifiedBy>
  <cp:revision>255</cp:revision>
  <cp:lastPrinted>2024-01-12T12:05:44Z</cp:lastPrinted>
  <dcterms:created xsi:type="dcterms:W3CDTF">2019-09-16T14:56:56Z</dcterms:created>
  <dcterms:modified xsi:type="dcterms:W3CDTF">2026-03-13T18:01:09Z</dcterms:modified>
</cp:coreProperties>
</file>